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9C38"/>
    <a:srgbClr val="305BB7"/>
    <a:srgbClr val="315BB6"/>
    <a:srgbClr val="83C38F"/>
    <a:srgbClr val="CC5F4E"/>
    <a:srgbClr val="499C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80"/>
    <p:restoredTop sz="94541"/>
  </p:normalViewPr>
  <p:slideViewPr>
    <p:cSldViewPr snapToGrid="0" snapToObjects="1">
      <p:cViewPr>
        <p:scale>
          <a:sx n="100" d="100"/>
          <a:sy n="100" d="100"/>
        </p:scale>
        <p:origin x="1392" y="6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48E87D-8319-1A4C-A089-2AF1FEBA43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526154-FC08-5849-92FE-0C842A2608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EBDC88-A34C-574D-8947-133B68240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DE253-BC44-7A4D-964D-523A5AA081AE}" type="datetimeFigureOut">
              <a:rPr lang="en-US" smtClean="0"/>
              <a:t>7/6/20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C06A15-DBC3-154F-A0EC-7FD16F49E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8FAF2-7FB2-7744-8F86-62F7A51BB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1127-9A5D-BB4E-A728-2DC11D2AA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913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16B1E-232C-6344-B738-0BF5E537B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85F77B-BAB0-1743-ABE7-045D1269C2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14095A-866E-3D42-836D-1AF25DC49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DE253-BC44-7A4D-964D-523A5AA081AE}" type="datetimeFigureOut">
              <a:rPr lang="en-US" smtClean="0"/>
              <a:t>7/6/20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5B94FD-7BAB-8140-8A43-8677EB8AF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CD3A1B-1861-2F45-A9C0-5DCFB25E6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1127-9A5D-BB4E-A728-2DC11D2AA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994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FA3DB1-5438-A744-AF86-03B7171136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320BAE-E65E-FA43-9757-58B233E774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3250AF-6C49-9B41-A6A3-4F3C64F8D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DE253-BC44-7A4D-964D-523A5AA081AE}" type="datetimeFigureOut">
              <a:rPr lang="en-US" smtClean="0"/>
              <a:t>7/6/20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C16641-966C-B943-AE51-1A73EB46B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222F4B-ACF5-1748-B092-47D3A601F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1127-9A5D-BB4E-A728-2DC11D2AA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161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30BD6-7481-8B4F-AD60-5DAA5EA5D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90A55A-2762-D546-A4A2-6BAAAF6F2D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5CD13B-9A50-9741-8DC0-6524A5377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DE253-BC44-7A4D-964D-523A5AA081AE}" type="datetimeFigureOut">
              <a:rPr lang="en-US" smtClean="0"/>
              <a:t>7/6/20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D65873-F735-354E-A83D-188D59FAC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61ABF5-E467-7642-B4B0-51282BAE6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1127-9A5D-BB4E-A728-2DC11D2AA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362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F1544-AC57-FB4C-85B1-0A0C6EE9E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DDA17B-E574-C945-8428-7A60C99215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1AE175-8F1F-9F47-992F-B878035BD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DE253-BC44-7A4D-964D-523A5AA081AE}" type="datetimeFigureOut">
              <a:rPr lang="en-US" smtClean="0"/>
              <a:t>7/6/20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376602-5652-8944-B636-040A3688A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129B48-43DA-4F44-AE32-16FF96BE8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1127-9A5D-BB4E-A728-2DC11D2AA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021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14BD26-83E7-974C-BAA2-79E3582F4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CF0A82-2453-914F-B737-229191722E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64EF4F-74A1-8848-9FC7-37D3653902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4C546B-782B-7145-9BDF-C0CB125D7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DE253-BC44-7A4D-964D-523A5AA081AE}" type="datetimeFigureOut">
              <a:rPr lang="en-US" smtClean="0"/>
              <a:t>7/6/20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C804FB-66D5-F74D-A487-90DC25988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4B4476-2E2B-C542-BB1E-856610DB9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1127-9A5D-BB4E-A728-2DC11D2AA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337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F0985-6FD8-C042-8B5C-DECF8DB90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B321A-53F5-0D45-AD69-278F15F3AF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BA1336-0273-C24A-B05F-9FB05DB9AC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A63AFA-5291-D64F-B917-099372FE12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B3B89F-C37C-434F-8F84-36F3834582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E27FA2-8141-284A-9EBB-C37BFD622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DE253-BC44-7A4D-964D-523A5AA081AE}" type="datetimeFigureOut">
              <a:rPr lang="en-US" smtClean="0"/>
              <a:t>7/6/20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335934-646E-FC47-B37E-8F777444D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1A51CA-856A-664C-8796-E47A152DD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1127-9A5D-BB4E-A728-2DC11D2AA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893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F21A7-8F41-014E-8A40-830664172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775020-EE9F-1141-ADFF-B3D0FC870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DE253-BC44-7A4D-964D-523A5AA081AE}" type="datetimeFigureOut">
              <a:rPr lang="en-US" smtClean="0"/>
              <a:t>7/6/20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F9D970-20B5-4946-AA12-6FC83D4D8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6984A-C679-1143-B69A-5D9017933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1127-9A5D-BB4E-A728-2DC11D2AA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440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2AEDF2-6A04-B142-8BE1-F3F59AB7A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DE253-BC44-7A4D-964D-523A5AA081AE}" type="datetimeFigureOut">
              <a:rPr lang="en-US" smtClean="0"/>
              <a:t>7/6/20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2D4FD7-14C8-C14E-B310-B6F1C3D14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DBDECB-F35B-0F4E-A8F2-3B76203D9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1127-9A5D-BB4E-A728-2DC11D2AA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192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D156A-BF7E-C943-AFD2-AFCF28D6F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62114F-DB21-5647-B807-9FEC6D28DE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282AB6-3B1F-AD41-8321-7EAA9559D3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5C75C2-3FF4-004D-9C8B-814F04A79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DE253-BC44-7A4D-964D-523A5AA081AE}" type="datetimeFigureOut">
              <a:rPr lang="en-US" smtClean="0"/>
              <a:t>7/6/20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69E624-82F3-6640-87D3-5AD4D9C6C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4860BB-74CD-CC42-BB37-BF7F9EABC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1127-9A5D-BB4E-A728-2DC11D2AA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6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D5925-4082-FF4E-AD6E-B2E12DE10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FB7562-B576-6A4E-B00F-0942986234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3E667F-6DFD-3A45-9A1F-048B60EA77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6881EB-04C0-0948-A6E6-09083059B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DE253-BC44-7A4D-964D-523A5AA081AE}" type="datetimeFigureOut">
              <a:rPr lang="en-US" smtClean="0"/>
              <a:t>7/6/20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4EE913-D35F-7643-A756-FCF58EC7C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135DCA-D38C-EE41-8628-F3E8FD3E7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1127-9A5D-BB4E-A728-2DC11D2AA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502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5C4C38-253B-DA48-8420-8A9F6ADB8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C4A01D-163E-C546-86BF-8B9AF2B545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F50522-A447-564E-B661-B5BC537127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DE253-BC44-7A4D-964D-523A5AA081AE}" type="datetimeFigureOut">
              <a:rPr lang="en-US" smtClean="0"/>
              <a:t>7/6/20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94C6BA-FE4B-7049-AAFC-B4D7189823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C1397C-5BC0-5544-8670-314BF8A1AB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E1127-9A5D-BB4E-A728-2DC11D2AA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501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83E401E-D013-8646-8F06-7570F1B536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1280" y="0"/>
            <a:ext cx="66094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653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D69B507C-214F-174D-A481-FD8C89A73162}"/>
              </a:ext>
            </a:extLst>
          </p:cNvPr>
          <p:cNvGrpSpPr/>
          <p:nvPr/>
        </p:nvGrpSpPr>
        <p:grpSpPr>
          <a:xfrm>
            <a:off x="2672080" y="-1"/>
            <a:ext cx="7058775" cy="6858001"/>
            <a:chOff x="2672080" y="-1"/>
            <a:chExt cx="7058775" cy="6858001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911F138F-A262-1F43-B960-D634DC9A92C2}"/>
                </a:ext>
              </a:extLst>
            </p:cNvPr>
            <p:cNvSpPr/>
            <p:nvPr/>
          </p:nvSpPr>
          <p:spPr>
            <a:xfrm>
              <a:off x="2791281" y="-1"/>
              <a:ext cx="6939574" cy="68580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4CFD255-F53E-C14C-ABA0-07ED7F6D89A0}"/>
                </a:ext>
              </a:extLst>
            </p:cNvPr>
            <p:cNvGrpSpPr/>
            <p:nvPr/>
          </p:nvGrpSpPr>
          <p:grpSpPr>
            <a:xfrm>
              <a:off x="2672080" y="0"/>
              <a:ext cx="6728640" cy="6858000"/>
              <a:chOff x="2672080" y="0"/>
              <a:chExt cx="6728640" cy="6858000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C94253DC-17D4-E346-B120-1AEC6E1D2102}"/>
                  </a:ext>
                </a:extLst>
              </p:cNvPr>
              <p:cNvSpPr/>
              <p:nvPr/>
            </p:nvSpPr>
            <p:spPr>
              <a:xfrm>
                <a:off x="2672080" y="0"/>
                <a:ext cx="672864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3A4EBE7F-A2C4-6740-AE40-8A499BEC497B}"/>
                  </a:ext>
                </a:extLst>
              </p:cNvPr>
              <p:cNvGrpSpPr/>
              <p:nvPr/>
            </p:nvGrpSpPr>
            <p:grpSpPr>
              <a:xfrm>
                <a:off x="2791280" y="0"/>
                <a:ext cx="6609440" cy="6858000"/>
                <a:chOff x="2791280" y="0"/>
                <a:chExt cx="6609440" cy="6858000"/>
              </a:xfrm>
            </p:grpSpPr>
            <p:pic>
              <p:nvPicPr>
                <p:cNvPr id="5" name="Picture 4">
                  <a:extLst>
                    <a:ext uri="{FF2B5EF4-FFF2-40B4-BE49-F238E27FC236}">
                      <a16:creationId xmlns:a16="http://schemas.microsoft.com/office/drawing/2014/main" id="{FD4E17FC-6298-E746-A99D-C0C08CF1B98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2791280" y="0"/>
                  <a:ext cx="6609440" cy="6858000"/>
                </a:xfrm>
                <a:prstGeom prst="rect">
                  <a:avLst/>
                </a:prstGeom>
              </p:spPr>
            </p:pic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69F84F7F-06B2-0142-B478-819E23467692}"/>
                    </a:ext>
                  </a:extLst>
                </p:cNvPr>
                <p:cNvSpPr txBox="1"/>
                <p:nvPr/>
              </p:nvSpPr>
              <p:spPr>
                <a:xfrm>
                  <a:off x="8269796" y="894304"/>
                  <a:ext cx="1063112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>
                      <a:latin typeface="Comic Sans MS" panose="030F0902030302020204" pitchFamily="66" charset="0"/>
                    </a:rPr>
                    <a:t>NOT POSSIBLE</a:t>
                  </a:r>
                </a:p>
              </p:txBody>
            </p:sp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F2201AB2-311B-D241-AF40-B960C4A9D745}"/>
                    </a:ext>
                  </a:extLst>
                </p:cNvPr>
                <p:cNvSpPr txBox="1"/>
                <p:nvPr/>
              </p:nvSpPr>
              <p:spPr>
                <a:xfrm>
                  <a:off x="8271473" y="1086896"/>
                  <a:ext cx="766557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>
                      <a:latin typeface="Comic Sans MS" panose="030F0902030302020204" pitchFamily="66" charset="0"/>
                    </a:rPr>
                    <a:t>POSSIBLE</a:t>
                  </a:r>
                </a:p>
              </p:txBody>
            </p:sp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8DA15629-56C6-504D-97BC-6D20B14B5CD3}"/>
                    </a:ext>
                  </a:extLst>
                </p:cNvPr>
                <p:cNvSpPr txBox="1"/>
                <p:nvPr/>
              </p:nvSpPr>
              <p:spPr>
                <a:xfrm>
                  <a:off x="8287492" y="1288570"/>
                  <a:ext cx="1042273" cy="5078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>
                      <a:latin typeface="Comic Sans MS" panose="030F0902030302020204" pitchFamily="66" charset="0"/>
                    </a:rPr>
                    <a:t>POSSIBLE DUE</a:t>
                  </a:r>
                </a:p>
                <a:p>
                  <a:r>
                    <a:rPr lang="en-US" sz="900" dirty="0">
                      <a:latin typeface="Comic Sans MS" panose="030F0902030302020204" pitchFamily="66" charset="0"/>
                    </a:rPr>
                    <a:t>TO STABLE </a:t>
                  </a:r>
                </a:p>
                <a:p>
                  <a:r>
                    <a:rPr lang="en-US" sz="900" dirty="0">
                      <a:latin typeface="Comic Sans MS" panose="030F0902030302020204" pitchFamily="66" charset="0"/>
                    </a:rPr>
                    <a:t>SUSBSTRATE</a:t>
                  </a:r>
                </a:p>
              </p:txBody>
            </p:sp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C91BBBD4-5814-C742-A74B-42102CBE421E}"/>
                    </a:ext>
                  </a:extLst>
                </p:cNvPr>
                <p:cNvSpPr txBox="1"/>
                <p:nvPr/>
              </p:nvSpPr>
              <p:spPr>
                <a:xfrm>
                  <a:off x="8037846" y="674614"/>
                  <a:ext cx="136287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Comic Sans MS" panose="030F0902030302020204" pitchFamily="66" charset="0"/>
                    </a:rPr>
                    <a:t>ESTABLISHMENT:</a:t>
                  </a:r>
                </a:p>
              </p:txBody>
            </p: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7212CBA9-A4BE-1946-A48E-0A43EED3B5BA}"/>
                    </a:ext>
                  </a:extLst>
                </p:cNvPr>
                <p:cNvSpPr txBox="1"/>
                <p:nvPr/>
              </p:nvSpPr>
              <p:spPr>
                <a:xfrm rot="627824">
                  <a:off x="5131764" y="464928"/>
                  <a:ext cx="221086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Comic Sans MS" panose="030F0902030302020204" pitchFamily="66" charset="0"/>
                    </a:rPr>
                    <a:t>ESTABLISHMENT DEPENDS ON</a:t>
                  </a:r>
                </a:p>
              </p:txBody>
            </p: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98C064AB-00B8-8E4F-83CF-769DFAC6EF00}"/>
                    </a:ext>
                  </a:extLst>
                </p:cNvPr>
                <p:cNvSpPr txBox="1"/>
                <p:nvPr/>
              </p:nvSpPr>
              <p:spPr>
                <a:xfrm rot="627824">
                  <a:off x="5282287" y="898679"/>
                  <a:ext cx="175240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Comic Sans MS" panose="030F0902030302020204" pitchFamily="66" charset="0"/>
                    </a:rPr>
                    <a:t>BIVALVE GROWTH RATE</a:t>
                  </a:r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CB3FC868-1768-5E4A-964D-E0D404900454}"/>
                    </a:ext>
                  </a:extLst>
                </p:cNvPr>
                <p:cNvSpPr txBox="1"/>
                <p:nvPr/>
              </p:nvSpPr>
              <p:spPr>
                <a:xfrm rot="627824">
                  <a:off x="4175404" y="567056"/>
                  <a:ext cx="579005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Comic Sans MS" panose="030F0902030302020204" pitchFamily="66" charset="0"/>
                    </a:rPr>
                    <a:t>SLOW</a:t>
                  </a:r>
                </a:p>
              </p:txBody>
            </p: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2328A479-18E6-7743-AE76-F2F7898A3622}"/>
                    </a:ext>
                  </a:extLst>
                </p:cNvPr>
                <p:cNvSpPr txBox="1"/>
                <p:nvPr/>
              </p:nvSpPr>
              <p:spPr>
                <a:xfrm rot="311299">
                  <a:off x="7587527" y="1209176"/>
                  <a:ext cx="53251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Comic Sans MS" panose="030F0902030302020204" pitchFamily="66" charset="0"/>
                    </a:rPr>
                    <a:t>FAST</a:t>
                  </a:r>
                </a:p>
              </p:txBody>
            </p:sp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37E292BB-E8A5-E646-B2CD-3AA5CA113F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40919" y="756013"/>
                  <a:ext cx="95231" cy="179626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22801EF5-D56F-1F4A-9BDD-156F2C05D15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000442" y="1115722"/>
                  <a:ext cx="70338" cy="187159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A316B4D7-4296-2943-B507-BBEEBACF942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853786" y="1477879"/>
                  <a:ext cx="70338" cy="16371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2D72C7E8-14E2-DE4C-A6BE-120A8075EC9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54573" y="806177"/>
                  <a:ext cx="68927" cy="134340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Arrow Connector 34">
                  <a:extLst>
                    <a:ext uri="{FF2B5EF4-FFF2-40B4-BE49-F238E27FC236}">
                      <a16:creationId xmlns:a16="http://schemas.microsoft.com/office/drawing/2014/main" id="{7F7497F6-F936-EE45-ABEE-4B367B8B43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236150" y="1487927"/>
                  <a:ext cx="2652805" cy="573640"/>
                </a:xfrm>
                <a:prstGeom prst="straightConnector1">
                  <a:avLst/>
                </a:prstGeom>
                <a:ln w="15875"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582D10CB-502C-1D4B-894A-AD34F5B485BA}"/>
                    </a:ext>
                  </a:extLst>
                </p:cNvPr>
                <p:cNvSpPr txBox="1"/>
                <p:nvPr/>
              </p:nvSpPr>
              <p:spPr>
                <a:xfrm rot="738764">
                  <a:off x="5792969" y="1527352"/>
                  <a:ext cx="1241044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900" dirty="0">
                      <a:latin typeface="Comic Sans MS" panose="030F0902030302020204" pitchFamily="66" charset="0"/>
                    </a:rPr>
                    <a:t>HIGH SUBSTRATE</a:t>
                  </a:r>
                </a:p>
              </p:txBody>
            </p: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035899B9-124D-3B45-8A78-0F2A8D33BB3A}"/>
                    </a:ext>
                  </a:extLst>
                </p:cNvPr>
                <p:cNvSpPr txBox="1"/>
                <p:nvPr/>
              </p:nvSpPr>
              <p:spPr>
                <a:xfrm rot="738764">
                  <a:off x="5895466" y="1711741"/>
                  <a:ext cx="832280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900" dirty="0">
                      <a:latin typeface="Comic Sans MS" panose="030F0902030302020204" pitchFamily="66" charset="0"/>
                    </a:rPr>
                    <a:t>DYNAMICS</a:t>
                  </a:r>
                </a:p>
              </p:txBody>
            </p: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7D7DF51C-12BD-A847-BB7C-48E1CA320868}"/>
                    </a:ext>
                  </a:extLst>
                </p:cNvPr>
                <p:cNvSpPr txBox="1"/>
                <p:nvPr/>
              </p:nvSpPr>
              <p:spPr>
                <a:xfrm rot="854703">
                  <a:off x="5203593" y="5784298"/>
                  <a:ext cx="161614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solidFill>
                        <a:srgbClr val="315BB6"/>
                      </a:solidFill>
                      <a:latin typeface="Comic Sans MS" panose="030F0902030302020204" pitchFamily="66" charset="0"/>
                    </a:rPr>
                    <a:t>WAVE ATTENUATION</a:t>
                  </a:r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70B7998F-BDA7-2A47-ABE7-919D06781560}"/>
                    </a:ext>
                  </a:extLst>
                </p:cNvPr>
                <p:cNvSpPr txBox="1"/>
                <p:nvPr/>
              </p:nvSpPr>
              <p:spPr>
                <a:xfrm rot="854703">
                  <a:off x="4955592" y="6061936"/>
                  <a:ext cx="1829347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solidFill>
                        <a:srgbClr val="499C39"/>
                      </a:solidFill>
                      <a:latin typeface="Comic Sans MS" panose="030F0902030302020204" pitchFamily="66" charset="0"/>
                    </a:rPr>
                    <a:t>REEF SIZE &amp; RESILIENCE</a:t>
                  </a: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89C3E284-E7D9-D641-8DE9-548DAFE2872E}"/>
                    </a:ext>
                  </a:extLst>
                </p:cNvPr>
                <p:cNvSpPr txBox="1"/>
                <p:nvPr/>
              </p:nvSpPr>
              <p:spPr>
                <a:xfrm rot="853151">
                  <a:off x="4688017" y="5176825"/>
                  <a:ext cx="2432076" cy="2539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50" dirty="0">
                      <a:latin typeface="Comic Sans MS" panose="030F0902030302020204" pitchFamily="66" charset="0"/>
                    </a:rPr>
                    <a:t>TEMPORARY STABLE SUBSTRATE</a:t>
                  </a: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C4953F26-BCCD-1547-B022-540AB6FFEC5D}"/>
                    </a:ext>
                  </a:extLst>
                </p:cNvPr>
                <p:cNvSpPr txBox="1"/>
                <p:nvPr/>
              </p:nvSpPr>
              <p:spPr>
                <a:xfrm>
                  <a:off x="3257321" y="3275724"/>
                  <a:ext cx="109517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Comic Sans MS" panose="030F0902030302020204" pitchFamily="66" charset="0"/>
                    </a:rPr>
                    <a:t>SOLUTION:</a:t>
                  </a: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3453106D-A5FA-DC46-AA3C-9D304AD68AF7}"/>
                    </a:ext>
                  </a:extLst>
                </p:cNvPr>
                <p:cNvSpPr txBox="1"/>
                <p:nvPr/>
              </p:nvSpPr>
              <p:spPr>
                <a:xfrm>
                  <a:off x="3257401" y="1057682"/>
                  <a:ext cx="94609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Comic Sans MS" panose="030F0902030302020204" pitchFamily="66" charset="0"/>
                    </a:rPr>
                    <a:t>PROBLEM:</a:t>
                  </a:r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D76A83E8-D17D-E64C-A92B-C5C6D0BDA2BD}"/>
                    </a:ext>
                  </a:extLst>
                </p:cNvPr>
                <p:cNvSpPr txBox="1"/>
                <p:nvPr/>
              </p:nvSpPr>
              <p:spPr>
                <a:xfrm>
                  <a:off x="3621823" y="2485061"/>
                  <a:ext cx="47320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>
                      <a:latin typeface="Comic Sans MS" panose="030F0902030302020204" pitchFamily="66" charset="0"/>
                    </a:rPr>
                    <a:t>DIKE</a:t>
                  </a:r>
                </a:p>
              </p:txBody>
            </p: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6A9FCB2B-97FD-C94F-8FBB-6874A71BC622}"/>
                    </a:ext>
                  </a:extLst>
                </p:cNvPr>
                <p:cNvSpPr txBox="1"/>
                <p:nvPr/>
              </p:nvSpPr>
              <p:spPr>
                <a:xfrm>
                  <a:off x="7752670" y="3857854"/>
                  <a:ext cx="62228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>
                      <a:latin typeface="Comic Sans MS" panose="030F0902030302020204" pitchFamily="66" charset="0"/>
                    </a:rPr>
                    <a:t>GULLEY</a:t>
                  </a:r>
                </a:p>
              </p:txBody>
            </p: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6DC65D75-17A7-FA40-B8C3-6FC6C1355269}"/>
                    </a:ext>
                  </a:extLst>
                </p:cNvPr>
                <p:cNvSpPr txBox="1"/>
                <p:nvPr/>
              </p:nvSpPr>
              <p:spPr>
                <a:xfrm rot="707466">
                  <a:off x="7143501" y="3329831"/>
                  <a:ext cx="471604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>
                      <a:latin typeface="Comic Sans MS" panose="030F0902030302020204" pitchFamily="66" charset="0"/>
                    </a:rPr>
                    <a:t>REEF</a:t>
                  </a:r>
                </a:p>
              </p:txBody>
            </p:sp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C6B86D20-FF00-B343-884E-8B1BD4381BAA}"/>
                    </a:ext>
                  </a:extLst>
                </p:cNvPr>
                <p:cNvSpPr txBox="1"/>
                <p:nvPr/>
              </p:nvSpPr>
              <p:spPr>
                <a:xfrm rot="707466">
                  <a:off x="4292107" y="2602746"/>
                  <a:ext cx="612668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>
                      <a:latin typeface="Comic Sans MS" panose="030F0902030302020204" pitchFamily="66" charset="0"/>
                    </a:rPr>
                    <a:t>MARSH</a:t>
                  </a:r>
                </a:p>
              </p:txBody>
            </p: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41B3A33D-F908-7843-9677-5860EEB908DF}"/>
                    </a:ext>
                  </a:extLst>
                </p:cNvPr>
                <p:cNvSpPr txBox="1"/>
                <p:nvPr/>
              </p:nvSpPr>
              <p:spPr>
                <a:xfrm rot="707466">
                  <a:off x="5690923" y="2986141"/>
                  <a:ext cx="891591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>
                      <a:latin typeface="Comic Sans MS" panose="030F0902030302020204" pitchFamily="66" charset="0"/>
                    </a:rPr>
                    <a:t>TIDAL FLAT</a:t>
                  </a:r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B4772154-90B9-A443-80D5-B80F32EF205C}"/>
                    </a:ext>
                  </a:extLst>
                </p:cNvPr>
                <p:cNvSpPr txBox="1"/>
                <p:nvPr/>
              </p:nvSpPr>
              <p:spPr>
                <a:xfrm>
                  <a:off x="3431368" y="5354303"/>
                  <a:ext cx="113685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200" dirty="0">
                      <a:latin typeface="Comic Sans MS" panose="030F0902030302020204" pitchFamily="66" charset="0"/>
                    </a:rPr>
                    <a:t>TRADE-OFF </a:t>
                  </a:r>
                </a:p>
                <a:p>
                  <a:pPr algn="ctr"/>
                  <a:r>
                    <a:rPr lang="en-US" sz="1200" dirty="0">
                      <a:latin typeface="Comic Sans MS" panose="030F0902030302020204" pitchFamily="66" charset="0"/>
                    </a:rPr>
                    <a:t> REMAINS…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557914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D4E17FC-6298-E746-A99D-C0C08CF1B9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1280" y="0"/>
            <a:ext cx="6609440" cy="6858000"/>
          </a:xfrm>
          <a:prstGeom prst="rect">
            <a:avLst/>
          </a:prstGeom>
        </p:spPr>
      </p:pic>
      <p:sp>
        <p:nvSpPr>
          <p:cNvPr id="93" name="Rectangle 92">
            <a:extLst>
              <a:ext uri="{FF2B5EF4-FFF2-40B4-BE49-F238E27FC236}">
                <a16:creationId xmlns:a16="http://schemas.microsoft.com/office/drawing/2014/main" id="{9420D756-54CB-DF4A-9418-C6E09BAAD3B1}"/>
              </a:ext>
            </a:extLst>
          </p:cNvPr>
          <p:cNvSpPr/>
          <p:nvPr/>
        </p:nvSpPr>
        <p:spPr>
          <a:xfrm rot="905261">
            <a:off x="4205315" y="5656681"/>
            <a:ext cx="2975561" cy="6594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B4E2362B-7F41-5349-AB92-DA384CDB9235}"/>
              </a:ext>
            </a:extLst>
          </p:cNvPr>
          <p:cNvSpPr/>
          <p:nvPr/>
        </p:nvSpPr>
        <p:spPr>
          <a:xfrm rot="776455">
            <a:off x="4160979" y="3962403"/>
            <a:ext cx="3938808" cy="2967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8A3EB7E0-7343-BF46-9D4C-CBE348AB4DDB}"/>
              </a:ext>
            </a:extLst>
          </p:cNvPr>
          <p:cNvSpPr/>
          <p:nvPr/>
        </p:nvSpPr>
        <p:spPr>
          <a:xfrm rot="610812">
            <a:off x="4166001" y="668961"/>
            <a:ext cx="3938808" cy="2967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5DB6CD7-4B22-AB42-B4CB-72BA31CDBE58}"/>
              </a:ext>
            </a:extLst>
          </p:cNvPr>
          <p:cNvSpPr/>
          <p:nvPr/>
        </p:nvSpPr>
        <p:spPr>
          <a:xfrm>
            <a:off x="8099215" y="901230"/>
            <a:ext cx="246813" cy="6566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F84F7F-06B2-0142-B478-819E23467692}"/>
              </a:ext>
            </a:extLst>
          </p:cNvPr>
          <p:cNvSpPr txBox="1"/>
          <p:nvPr/>
        </p:nvSpPr>
        <p:spPr>
          <a:xfrm>
            <a:off x="8269796" y="894304"/>
            <a:ext cx="10631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Comic Sans MS" panose="030F0902030302020204" pitchFamily="66" charset="0"/>
              </a:rPr>
              <a:t>NOT POSSIBLE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201AB2-311B-D241-AF40-B960C4A9D745}"/>
              </a:ext>
            </a:extLst>
          </p:cNvPr>
          <p:cNvSpPr txBox="1"/>
          <p:nvPr/>
        </p:nvSpPr>
        <p:spPr>
          <a:xfrm>
            <a:off x="8271473" y="1086896"/>
            <a:ext cx="7665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Comic Sans MS" panose="030F0902030302020204" pitchFamily="66" charset="0"/>
              </a:rPr>
              <a:t>POSSIBLE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A15629-56C6-504D-97BC-6D20B14B5CD3}"/>
              </a:ext>
            </a:extLst>
          </p:cNvPr>
          <p:cNvSpPr txBox="1"/>
          <p:nvPr/>
        </p:nvSpPr>
        <p:spPr>
          <a:xfrm>
            <a:off x="8287492" y="1288570"/>
            <a:ext cx="107753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Comic Sans MS" panose="030F0902030302020204" pitchFamily="66" charset="0"/>
              </a:rPr>
              <a:t>POSSIBLE DUE </a:t>
            </a:r>
          </a:p>
          <a:p>
            <a:r>
              <a:rPr lang="en-US" sz="900" dirty="0">
                <a:latin typeface="Comic Sans MS" panose="030F0902030302020204" pitchFamily="66" charset="0"/>
              </a:rPr>
              <a:t>TO STABLE </a:t>
            </a:r>
          </a:p>
          <a:p>
            <a:r>
              <a:rPr lang="en-US" sz="900" dirty="0">
                <a:latin typeface="Comic Sans MS" panose="030F0902030302020204" pitchFamily="66" charset="0"/>
              </a:rPr>
              <a:t>SUSBSTRATE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1BBBD4-5814-C742-A74B-42102CBE421E}"/>
              </a:ext>
            </a:extLst>
          </p:cNvPr>
          <p:cNvSpPr txBox="1"/>
          <p:nvPr/>
        </p:nvSpPr>
        <p:spPr>
          <a:xfrm>
            <a:off x="8037846" y="674614"/>
            <a:ext cx="13628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omic Sans MS" panose="030F0902030302020204" pitchFamily="66" charset="0"/>
              </a:rPr>
              <a:t>ESTABLISHMENT: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12CBA9-A4BE-1946-A48E-0A43EED3B5BA}"/>
              </a:ext>
            </a:extLst>
          </p:cNvPr>
          <p:cNvSpPr txBox="1"/>
          <p:nvPr/>
        </p:nvSpPr>
        <p:spPr>
          <a:xfrm rot="627824">
            <a:off x="5131764" y="464928"/>
            <a:ext cx="22108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omic Sans MS" panose="030F0902030302020204" pitchFamily="66" charset="0"/>
              </a:rPr>
              <a:t>ESTABLISHMENT DEPENDS 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064AB-00B8-8E4F-83CF-769DFAC6EF00}"/>
              </a:ext>
            </a:extLst>
          </p:cNvPr>
          <p:cNvSpPr txBox="1"/>
          <p:nvPr/>
        </p:nvSpPr>
        <p:spPr>
          <a:xfrm rot="627824">
            <a:off x="5282287" y="898679"/>
            <a:ext cx="17524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omic Sans MS" panose="030F0902030302020204" pitchFamily="66" charset="0"/>
              </a:rPr>
              <a:t>BIVALVE GROWTH RATE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3FC868-1768-5E4A-964D-E0D404900454}"/>
              </a:ext>
            </a:extLst>
          </p:cNvPr>
          <p:cNvSpPr txBox="1"/>
          <p:nvPr/>
        </p:nvSpPr>
        <p:spPr>
          <a:xfrm rot="627824">
            <a:off x="4175404" y="567056"/>
            <a:ext cx="5790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omic Sans MS" panose="030F0902030302020204" pitchFamily="66" charset="0"/>
              </a:rPr>
              <a:t>SLOW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28A479-18E6-7743-AE76-F2F7898A3622}"/>
              </a:ext>
            </a:extLst>
          </p:cNvPr>
          <p:cNvSpPr txBox="1"/>
          <p:nvPr/>
        </p:nvSpPr>
        <p:spPr>
          <a:xfrm rot="311299">
            <a:off x="7587527" y="1209176"/>
            <a:ext cx="5325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omic Sans MS" panose="030F0902030302020204" pitchFamily="66" charset="0"/>
              </a:rPr>
              <a:t>FAST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7E292BB-E8A5-E646-B2CD-3AA5CA113FFD}"/>
              </a:ext>
            </a:extLst>
          </p:cNvPr>
          <p:cNvCxnSpPr>
            <a:cxnSpLocks/>
          </p:cNvCxnSpPr>
          <p:nvPr/>
        </p:nvCxnSpPr>
        <p:spPr>
          <a:xfrm flipV="1">
            <a:off x="5140919" y="756013"/>
            <a:ext cx="95231" cy="1796269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2801EF5-D56F-1F4A-9BDD-156F2C05D154}"/>
              </a:ext>
            </a:extLst>
          </p:cNvPr>
          <p:cNvCxnSpPr>
            <a:cxnSpLocks/>
          </p:cNvCxnSpPr>
          <p:nvPr/>
        </p:nvCxnSpPr>
        <p:spPr>
          <a:xfrm flipV="1">
            <a:off x="7000442" y="1115722"/>
            <a:ext cx="70338" cy="1871595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316B4D7-4296-2943-B507-BBEEBACF9422}"/>
              </a:ext>
            </a:extLst>
          </p:cNvPr>
          <p:cNvCxnSpPr>
            <a:cxnSpLocks/>
          </p:cNvCxnSpPr>
          <p:nvPr/>
        </p:nvCxnSpPr>
        <p:spPr>
          <a:xfrm flipV="1">
            <a:off x="7853786" y="1477879"/>
            <a:ext cx="70338" cy="1637110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D72C7E8-14E2-DE4C-A6BE-120A8075EC91}"/>
              </a:ext>
            </a:extLst>
          </p:cNvPr>
          <p:cNvCxnSpPr>
            <a:cxnSpLocks/>
          </p:cNvCxnSpPr>
          <p:nvPr/>
        </p:nvCxnSpPr>
        <p:spPr>
          <a:xfrm flipV="1">
            <a:off x="4254573" y="806177"/>
            <a:ext cx="68927" cy="1343401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F7497F6-F936-EE45-ABEE-4B367B8B43B4}"/>
              </a:ext>
            </a:extLst>
          </p:cNvPr>
          <p:cNvCxnSpPr>
            <a:cxnSpLocks/>
          </p:cNvCxnSpPr>
          <p:nvPr/>
        </p:nvCxnSpPr>
        <p:spPr>
          <a:xfrm>
            <a:off x="5236150" y="1487927"/>
            <a:ext cx="2652805" cy="57364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582D10CB-502C-1D4B-894A-AD34F5B485BA}"/>
              </a:ext>
            </a:extLst>
          </p:cNvPr>
          <p:cNvSpPr txBox="1"/>
          <p:nvPr/>
        </p:nvSpPr>
        <p:spPr>
          <a:xfrm rot="738764">
            <a:off x="5792969" y="1547672"/>
            <a:ext cx="124104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Comic Sans MS" panose="030F0902030302020204" pitchFamily="66" charset="0"/>
              </a:rPr>
              <a:t>HIGH SUBSTRATE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35899B9-124D-3B45-8A78-0F2A8D33BB3A}"/>
              </a:ext>
            </a:extLst>
          </p:cNvPr>
          <p:cNvSpPr txBox="1"/>
          <p:nvPr/>
        </p:nvSpPr>
        <p:spPr>
          <a:xfrm rot="738764">
            <a:off x="5895466" y="1721901"/>
            <a:ext cx="83228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Comic Sans MS" panose="030F0902030302020204" pitchFamily="66" charset="0"/>
              </a:rPr>
              <a:t>DYNAMICS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D7DF51C-12BD-A847-BB7C-48E1CA320868}"/>
              </a:ext>
            </a:extLst>
          </p:cNvPr>
          <p:cNvSpPr txBox="1"/>
          <p:nvPr/>
        </p:nvSpPr>
        <p:spPr>
          <a:xfrm rot="854703">
            <a:off x="5213753" y="5672538"/>
            <a:ext cx="16161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315BB6"/>
                </a:solidFill>
                <a:latin typeface="Comic Sans MS" panose="030F0902030302020204" pitchFamily="66" charset="0"/>
              </a:rPr>
              <a:t>WAVE ATTENUATION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0B7998F-BDA7-2A47-ABE7-919D06781560}"/>
              </a:ext>
            </a:extLst>
          </p:cNvPr>
          <p:cNvSpPr txBox="1"/>
          <p:nvPr/>
        </p:nvSpPr>
        <p:spPr>
          <a:xfrm rot="854703">
            <a:off x="4965752" y="5980656"/>
            <a:ext cx="18293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499C39"/>
                </a:solidFill>
                <a:latin typeface="Comic Sans MS" panose="030F0902030302020204" pitchFamily="66" charset="0"/>
              </a:rPr>
              <a:t>REEF SIZE &amp; RESILIENCE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9C3E284-E7D9-D641-8DE9-548DAFE2872E}"/>
              </a:ext>
            </a:extLst>
          </p:cNvPr>
          <p:cNvSpPr txBox="1"/>
          <p:nvPr/>
        </p:nvSpPr>
        <p:spPr>
          <a:xfrm rot="853151">
            <a:off x="4688017" y="5176825"/>
            <a:ext cx="243207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Comic Sans MS" panose="030F0902030302020204" pitchFamily="66" charset="0"/>
              </a:rPr>
              <a:t>TEMPORARY STABLE SUBSTRATE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4953F26-BCCD-1547-B022-540AB6FFEC5D}"/>
              </a:ext>
            </a:extLst>
          </p:cNvPr>
          <p:cNvSpPr txBox="1"/>
          <p:nvPr/>
        </p:nvSpPr>
        <p:spPr>
          <a:xfrm>
            <a:off x="3257321" y="3275724"/>
            <a:ext cx="10951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mic Sans MS" panose="030F0902030302020204" pitchFamily="66" charset="0"/>
              </a:rPr>
              <a:t>SOLUTION: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453106D-A5FA-DC46-AA3C-9D304AD68AF7}"/>
              </a:ext>
            </a:extLst>
          </p:cNvPr>
          <p:cNvSpPr txBox="1"/>
          <p:nvPr/>
        </p:nvSpPr>
        <p:spPr>
          <a:xfrm>
            <a:off x="3257401" y="1057682"/>
            <a:ext cx="946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mic Sans MS" panose="030F0902030302020204" pitchFamily="66" charset="0"/>
              </a:rPr>
              <a:t>PROBLEM: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4772154-90B9-A443-80D5-B80F32EF205C}"/>
              </a:ext>
            </a:extLst>
          </p:cNvPr>
          <p:cNvSpPr txBox="1"/>
          <p:nvPr/>
        </p:nvSpPr>
        <p:spPr>
          <a:xfrm>
            <a:off x="3431368" y="5354303"/>
            <a:ext cx="1136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Comic Sans MS" panose="030F0902030302020204" pitchFamily="66" charset="0"/>
              </a:rPr>
              <a:t>TRADE-OFF </a:t>
            </a:r>
          </a:p>
          <a:p>
            <a:pPr algn="ctr"/>
            <a:r>
              <a:rPr lang="en-US" sz="1200" dirty="0">
                <a:latin typeface="Comic Sans MS" panose="030F0902030302020204" pitchFamily="66" charset="0"/>
              </a:rPr>
              <a:t> REMAINS…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AB453305-5417-9F43-80AB-7BE6FF991A23}"/>
              </a:ext>
            </a:extLst>
          </p:cNvPr>
          <p:cNvGrpSpPr/>
          <p:nvPr/>
        </p:nvGrpSpPr>
        <p:grpSpPr>
          <a:xfrm>
            <a:off x="4405576" y="480427"/>
            <a:ext cx="3571019" cy="718557"/>
            <a:chOff x="4420214" y="478824"/>
            <a:chExt cx="3571019" cy="718557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49781ED9-3724-4741-B020-007851CC8A8C}"/>
                </a:ext>
              </a:extLst>
            </p:cNvPr>
            <p:cNvGrpSpPr/>
            <p:nvPr/>
          </p:nvGrpSpPr>
          <p:grpSpPr>
            <a:xfrm>
              <a:off x="4420214" y="478824"/>
              <a:ext cx="3571019" cy="565452"/>
              <a:chOff x="4424282" y="360091"/>
              <a:chExt cx="3571019" cy="565452"/>
            </a:xfrm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9DA2C6AD-8611-FB41-8308-C45D800C4049}"/>
                  </a:ext>
                </a:extLst>
              </p:cNvPr>
              <p:cNvSpPr/>
              <p:nvPr/>
            </p:nvSpPr>
            <p:spPr>
              <a:xfrm rot="646289">
                <a:off x="4424282" y="613757"/>
                <a:ext cx="3571019" cy="136485"/>
              </a:xfrm>
              <a:prstGeom prst="rect">
                <a:avLst/>
              </a:prstGeom>
              <a:solidFill>
                <a:srgbClr val="83C38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044C7B63-C4C2-4A40-826E-180CBA2F0301}"/>
                  </a:ext>
                </a:extLst>
              </p:cNvPr>
              <p:cNvSpPr/>
              <p:nvPr/>
            </p:nvSpPr>
            <p:spPr>
              <a:xfrm rot="646289">
                <a:off x="5246730" y="615786"/>
                <a:ext cx="1864137" cy="121422"/>
              </a:xfrm>
              <a:prstGeom prst="rect">
                <a:avLst/>
              </a:prstGeom>
              <a:solidFill>
                <a:srgbClr val="CC5F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" name="Straight Connector 3">
                <a:extLst>
                  <a:ext uri="{FF2B5EF4-FFF2-40B4-BE49-F238E27FC236}">
                    <a16:creationId xmlns:a16="http://schemas.microsoft.com/office/drawing/2014/main" id="{4A0F92EE-00FB-D543-AD20-6F714873CFB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74103" y="787618"/>
                <a:ext cx="22901" cy="13792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90985A55-D646-C645-BBA6-647A93539787}"/>
                  </a:ext>
                </a:extLst>
              </p:cNvPr>
              <p:cNvSpPr/>
              <p:nvPr/>
            </p:nvSpPr>
            <p:spPr>
              <a:xfrm rot="684693">
                <a:off x="4452849" y="360091"/>
                <a:ext cx="817081" cy="127839"/>
              </a:xfrm>
              <a:prstGeom prst="rect">
                <a:avLst/>
              </a:prstGeom>
              <a:pattFill prst="wdUpDiag">
                <a:fgClr>
                  <a:srgbClr val="83C38F"/>
                </a:fgClr>
                <a:bgClr>
                  <a:schemeClr val="bg1"/>
                </a:bgClr>
              </a:pattFill>
              <a:ln w="25400">
                <a:solidFill>
                  <a:srgbClr val="83C3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144B2134-E4DD-7643-A39A-6875F035FF2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51806" y="435937"/>
                <a:ext cx="22693" cy="13379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CCEB429E-A8E7-994D-83F5-B222FCB95516}"/>
                </a:ext>
              </a:extLst>
            </p:cNvPr>
            <p:cNvCxnSpPr>
              <a:cxnSpLocks/>
            </p:cNvCxnSpPr>
            <p:nvPr/>
          </p:nvCxnSpPr>
          <p:spPr>
            <a:xfrm>
              <a:off x="4420214" y="534997"/>
              <a:ext cx="3549820" cy="662384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0ECC12F-AF1D-064C-8B5D-4FB26B30AC65}"/>
              </a:ext>
            </a:extLst>
          </p:cNvPr>
          <p:cNvGrpSpPr/>
          <p:nvPr/>
        </p:nvGrpSpPr>
        <p:grpSpPr>
          <a:xfrm>
            <a:off x="4414773" y="3786997"/>
            <a:ext cx="3571019" cy="807697"/>
            <a:chOff x="4351273" y="3621897"/>
            <a:chExt cx="3571019" cy="807697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A2853E4-2FA0-244B-A3BD-16E1F64CFA36}"/>
                </a:ext>
              </a:extLst>
            </p:cNvPr>
            <p:cNvSpPr/>
            <p:nvPr/>
          </p:nvSpPr>
          <p:spPr>
            <a:xfrm rot="779080">
              <a:off x="4351273" y="3893667"/>
              <a:ext cx="3571019" cy="136485"/>
            </a:xfrm>
            <a:prstGeom prst="rect">
              <a:avLst/>
            </a:prstGeom>
            <a:solidFill>
              <a:srgbClr val="83C3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85D04307-399A-1F40-AE97-C9BBBA63F112}"/>
                </a:ext>
              </a:extLst>
            </p:cNvPr>
            <p:cNvSpPr/>
            <p:nvPr/>
          </p:nvSpPr>
          <p:spPr>
            <a:xfrm rot="779080">
              <a:off x="4358103" y="3815405"/>
              <a:ext cx="2700923" cy="98273"/>
            </a:xfrm>
            <a:prstGeom prst="rect">
              <a:avLst/>
            </a:prstGeom>
            <a:pattFill prst="wdUpDiag">
              <a:fgClr>
                <a:srgbClr val="83C38F"/>
              </a:fgClr>
              <a:bgClr>
                <a:schemeClr val="bg1"/>
              </a:bgClr>
            </a:pattFill>
            <a:ln w="25400">
              <a:solidFill>
                <a:srgbClr val="83C38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A0BC163F-113A-A040-AFDE-597C35DE94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78037" y="3657341"/>
              <a:ext cx="24351" cy="11753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D6D275F-7070-974F-B1EC-7887F55FD5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32326" y="4102929"/>
              <a:ext cx="24351" cy="11753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ABDB3656-0272-664A-AB6A-E9EE4BB436E8}"/>
                </a:ext>
              </a:extLst>
            </p:cNvPr>
            <p:cNvCxnSpPr>
              <a:cxnSpLocks/>
            </p:cNvCxnSpPr>
            <p:nvPr/>
          </p:nvCxnSpPr>
          <p:spPr>
            <a:xfrm>
              <a:off x="4358713" y="3621897"/>
              <a:ext cx="3501293" cy="807697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B1CBF1A2-1C93-6046-A24A-B122722E0914}"/>
              </a:ext>
            </a:extLst>
          </p:cNvPr>
          <p:cNvGrpSpPr/>
          <p:nvPr/>
        </p:nvGrpSpPr>
        <p:grpSpPr>
          <a:xfrm>
            <a:off x="8193381" y="957627"/>
            <a:ext cx="91278" cy="485558"/>
            <a:chOff x="8193381" y="957627"/>
            <a:chExt cx="91278" cy="485558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B50DD2F8-DD84-8344-A705-502752EE19EC}"/>
                </a:ext>
              </a:extLst>
            </p:cNvPr>
            <p:cNvSpPr/>
            <p:nvPr/>
          </p:nvSpPr>
          <p:spPr>
            <a:xfrm>
              <a:off x="8195331" y="957627"/>
              <a:ext cx="84682" cy="80170"/>
            </a:xfrm>
            <a:prstGeom prst="rect">
              <a:avLst/>
            </a:prstGeom>
            <a:solidFill>
              <a:srgbClr val="CC5F4E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5EF1565-09DA-A349-8BB3-3F2A15A0EEA6}"/>
                </a:ext>
              </a:extLst>
            </p:cNvPr>
            <p:cNvSpPr/>
            <p:nvPr/>
          </p:nvSpPr>
          <p:spPr>
            <a:xfrm>
              <a:off x="8198005" y="1163696"/>
              <a:ext cx="81546" cy="70737"/>
            </a:xfrm>
            <a:prstGeom prst="rect">
              <a:avLst/>
            </a:prstGeom>
            <a:solidFill>
              <a:srgbClr val="83C38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CA32D41D-6271-DB41-8AA9-D4002F52AC77}"/>
                </a:ext>
              </a:extLst>
            </p:cNvPr>
            <p:cNvSpPr/>
            <p:nvPr/>
          </p:nvSpPr>
          <p:spPr>
            <a:xfrm>
              <a:off x="8193381" y="1351395"/>
              <a:ext cx="91278" cy="91790"/>
            </a:xfrm>
            <a:prstGeom prst="rect">
              <a:avLst/>
            </a:prstGeom>
            <a:pattFill prst="wdUpDiag">
              <a:fgClr>
                <a:srgbClr val="83C38F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C1FA2925-BE47-594B-9935-CBED3D1C6EBF}"/>
              </a:ext>
            </a:extLst>
          </p:cNvPr>
          <p:cNvSpPr txBox="1"/>
          <p:nvPr/>
        </p:nvSpPr>
        <p:spPr>
          <a:xfrm>
            <a:off x="3621823" y="2485061"/>
            <a:ext cx="4732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Comic Sans MS" panose="030F0902030302020204" pitchFamily="66" charset="0"/>
              </a:rPr>
              <a:t>DIKE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D224DF6-B564-554C-9139-E12F70AE1C09}"/>
              </a:ext>
            </a:extLst>
          </p:cNvPr>
          <p:cNvSpPr txBox="1"/>
          <p:nvPr/>
        </p:nvSpPr>
        <p:spPr>
          <a:xfrm>
            <a:off x="7752670" y="3857854"/>
            <a:ext cx="6222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Comic Sans MS" panose="030F0902030302020204" pitchFamily="66" charset="0"/>
              </a:rPr>
              <a:t>GULLEY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999A2DA-BFFD-4842-81B9-C7C46F1A78D8}"/>
              </a:ext>
            </a:extLst>
          </p:cNvPr>
          <p:cNvSpPr txBox="1"/>
          <p:nvPr/>
        </p:nvSpPr>
        <p:spPr>
          <a:xfrm rot="707466">
            <a:off x="7143501" y="3329831"/>
            <a:ext cx="4716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Comic Sans MS" panose="030F0902030302020204" pitchFamily="66" charset="0"/>
              </a:rPr>
              <a:t>REEF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FA4FCD0-F535-A147-8747-39CD6D798F7D}"/>
              </a:ext>
            </a:extLst>
          </p:cNvPr>
          <p:cNvSpPr txBox="1"/>
          <p:nvPr/>
        </p:nvSpPr>
        <p:spPr>
          <a:xfrm rot="707466">
            <a:off x="4292107" y="2602746"/>
            <a:ext cx="6126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Comic Sans MS" panose="030F0902030302020204" pitchFamily="66" charset="0"/>
              </a:rPr>
              <a:t>MARSH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86BAEDD-2E47-4D47-BED6-87EC6A1515A5}"/>
              </a:ext>
            </a:extLst>
          </p:cNvPr>
          <p:cNvSpPr txBox="1"/>
          <p:nvPr/>
        </p:nvSpPr>
        <p:spPr>
          <a:xfrm rot="707466">
            <a:off x="5690923" y="2986141"/>
            <a:ext cx="891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Comic Sans MS" panose="030F0902030302020204" pitchFamily="66" charset="0"/>
              </a:rPr>
              <a:t>TIDAL FLAT</a:t>
            </a: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0D4148A2-DA9A-0F4B-AE1B-2012450666D9}"/>
              </a:ext>
            </a:extLst>
          </p:cNvPr>
          <p:cNvCxnSpPr>
            <a:cxnSpLocks/>
          </p:cNvCxnSpPr>
          <p:nvPr/>
        </p:nvCxnSpPr>
        <p:spPr>
          <a:xfrm flipV="1">
            <a:off x="5115088" y="4024540"/>
            <a:ext cx="25831" cy="671916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443D095B-43BF-E640-BE96-B9DF6D60C668}"/>
              </a:ext>
            </a:extLst>
          </p:cNvPr>
          <p:cNvCxnSpPr>
            <a:cxnSpLocks/>
          </p:cNvCxnSpPr>
          <p:nvPr/>
        </p:nvCxnSpPr>
        <p:spPr>
          <a:xfrm flipV="1">
            <a:off x="7061011" y="4455234"/>
            <a:ext cx="31236" cy="709554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6E74D161-46D7-C642-AE9F-A29AFBDCD7F1}"/>
              </a:ext>
            </a:extLst>
          </p:cNvPr>
          <p:cNvCxnSpPr>
            <a:cxnSpLocks/>
          </p:cNvCxnSpPr>
          <p:nvPr/>
        </p:nvCxnSpPr>
        <p:spPr>
          <a:xfrm flipH="1" flipV="1">
            <a:off x="4780919" y="5645465"/>
            <a:ext cx="2228489" cy="558710"/>
          </a:xfrm>
          <a:prstGeom prst="straightConnector1">
            <a:avLst/>
          </a:prstGeom>
          <a:ln w="28575">
            <a:solidFill>
              <a:srgbClr val="305BB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1B2ABB73-A7C1-944C-9399-C8E529F6F9FA}"/>
              </a:ext>
            </a:extLst>
          </p:cNvPr>
          <p:cNvCxnSpPr>
            <a:cxnSpLocks/>
          </p:cNvCxnSpPr>
          <p:nvPr/>
        </p:nvCxnSpPr>
        <p:spPr>
          <a:xfrm>
            <a:off x="4840941" y="5980057"/>
            <a:ext cx="2159501" cy="528917"/>
          </a:xfrm>
          <a:prstGeom prst="straightConnector1">
            <a:avLst/>
          </a:prstGeom>
          <a:ln w="28575">
            <a:solidFill>
              <a:srgbClr val="499C38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18358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2648</TotalTime>
  <Words>88</Words>
  <Application>Microsoft Macintosh PowerPoint</Application>
  <PresentationFormat>Widescreen</PresentationFormat>
  <Paragraphs>48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 Fivash</dc:creator>
  <cp:lastModifiedBy>Greg Fivash</cp:lastModifiedBy>
  <cp:revision>10</cp:revision>
  <dcterms:created xsi:type="dcterms:W3CDTF">2020-07-06T09:39:16Z</dcterms:created>
  <dcterms:modified xsi:type="dcterms:W3CDTF">2020-07-08T07:07:18Z</dcterms:modified>
</cp:coreProperties>
</file>